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94" d="100"/>
          <a:sy n="94" d="100"/>
        </p:scale>
        <p:origin x="88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ójkąt prostokątny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ytuł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17" name="Podtytuł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pl-PL"/>
              <a:t>Kliknij, aby edytować styl wzorca podtytułu</a:t>
            </a:r>
            <a:endParaRPr kumimoji="0" lang="en-US"/>
          </a:p>
        </p:txBody>
      </p:sp>
      <p:grpSp>
        <p:nvGrpSpPr>
          <p:cNvPr id="2" name="Grupa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Dowolny kształt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Dowolny kształt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Dowolny kształt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 cstate="print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Łącznik prosty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Symbol zastępczy daty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4986C930-C8ED-4650-B326-7D8924054696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19" name="Symbol zastępczy stopki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27" name="Symbol zastępczy numeru slajdu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fld id="{EA9C1B28-017F-4E57-ADFC-047C1AD37F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930-C8ED-4650-B326-7D8924054696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1B28-017F-4E57-ADFC-047C1AD37F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930-C8ED-4650-B326-7D8924054696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1B28-017F-4E57-ADFC-047C1AD37F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930-C8ED-4650-B326-7D8924054696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1B28-017F-4E57-ADFC-047C1AD37F4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Tytuł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930-C8ED-4650-B326-7D8924054696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1B28-017F-4E57-ADFC-047C1AD37F4C}" type="slidenum">
              <a:rPr lang="pl-PL" smtClean="0"/>
              <a:t>‹#›</a:t>
            </a:fld>
            <a:endParaRPr lang="pl-PL"/>
          </a:p>
        </p:txBody>
      </p:sp>
      <p:sp>
        <p:nvSpPr>
          <p:cNvPr id="7" name="Pag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Pag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930-C8ED-4650-B326-7D8924054696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1B28-017F-4E57-ADFC-047C1AD37F4C}" type="slidenum">
              <a:rPr lang="pl-PL" smtClean="0"/>
              <a:t>‹#›</a:t>
            </a:fld>
            <a:endParaRPr lang="pl-PL"/>
          </a:p>
        </p:txBody>
      </p:sp>
      <p:sp>
        <p:nvSpPr>
          <p:cNvPr id="8" name="Tytuł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ównanie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5" name="Symbol zastępczy zawartości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930-C8ED-4650-B326-7D8924054696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1B28-017F-4E57-ADFC-047C1AD37F4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930-C8ED-4650-B326-7D8924054696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1B28-017F-4E57-ADFC-047C1AD37F4C}" type="slidenum">
              <a:rPr lang="pl-PL" smtClean="0"/>
              <a:t>‹#›</a:t>
            </a:fld>
            <a:endParaRPr lang="pl-PL"/>
          </a:p>
        </p:txBody>
      </p:sp>
      <p:sp>
        <p:nvSpPr>
          <p:cNvPr id="6" name="Tytuł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86C930-C8ED-4650-B326-7D8924054696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1B28-017F-4E57-ADFC-047C1AD37F4C}" type="slidenum">
              <a:rPr lang="pl-PL" smtClean="0"/>
              <a:t>‹#›</a:t>
            </a:fld>
            <a:endParaRPr lang="pl-P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Zawartość z podpisem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pl-PL"/>
              <a:t>Kliknij, aby edytować style wzorca tekstu</a:t>
            </a:r>
          </a:p>
          <a:p>
            <a:pPr lvl="1" eaLnBrk="1" latinLnBrk="0" hangingPunct="1"/>
            <a:r>
              <a:rPr lang="pl-PL"/>
              <a:t>Drugi poziom</a:t>
            </a:r>
          </a:p>
          <a:p>
            <a:pPr lvl="2" eaLnBrk="1" latinLnBrk="0" hangingPunct="1"/>
            <a:r>
              <a:rPr lang="pl-PL"/>
              <a:t>Trzeci poziom</a:t>
            </a:r>
          </a:p>
          <a:p>
            <a:pPr lvl="3" eaLnBrk="1" latinLnBrk="0" hangingPunct="1"/>
            <a:r>
              <a:rPr lang="pl-PL"/>
              <a:t>Czwarty poziom</a:t>
            </a:r>
          </a:p>
          <a:p>
            <a:pPr lvl="4" eaLnBrk="1" latinLnBrk="0" hangingPunct="1"/>
            <a:r>
              <a:rPr lang="pl-PL"/>
              <a:t>Piąty poziom</a:t>
            </a:r>
            <a:endParaRPr kumimoji="0" lang="en-US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fld id="{4986C930-C8ED-4650-B326-7D8924054696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9C1B28-017F-4E57-ADFC-047C1AD37F4C}" type="slidenum">
              <a:rPr lang="pl-PL" smtClean="0"/>
              <a:t>‹#›</a:t>
            </a:fld>
            <a:endParaRPr lang="pl-P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az z podpisem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pl-PL"/>
              <a:t>Kliknij, aby edytować style wzorca tekstu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pl-PL"/>
              <a:t>Kliknij ikonę, aby dodać obraz</a:t>
            </a:r>
            <a:endParaRPr kumimoji="0" lang="en-US" dirty="0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4986C930-C8ED-4650-B326-7D8924054696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fld id="{EA9C1B28-017F-4E57-ADFC-047C1AD37F4C}" type="slidenum">
              <a:rPr lang="pl-PL" smtClean="0"/>
              <a:t>‹#›</a:t>
            </a:fld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8" name="Dowolny kształt 7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Dowolny kształt 8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ójkąt prostokątny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Łącznik prosty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Pag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Pag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Dowolny kształt 12"/>
          <p:cNvSpPr>
            <a:spLocks/>
          </p:cNvSpPr>
          <p:nvPr/>
        </p:nvSpPr>
        <p:spPr bwMode="auto">
          <a:xfrm>
            <a:off x="499273" y="5944936"/>
            <a:ext cx="4940624" cy="921076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7485" h="337">
                <a:moveTo>
                  <a:pt x="0" y="2"/>
                </a:moveTo>
                <a:lnTo>
                  <a:pt x="7485" y="337"/>
                </a:lnTo>
                <a:lnTo>
                  <a:pt x="5558" y="337"/>
                </a:lnTo>
                <a:lnTo>
                  <a:pt x="1" y="0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Dowolny kształt 11"/>
          <p:cNvSpPr>
            <a:spLocks/>
          </p:cNvSpPr>
          <p:nvPr/>
        </p:nvSpPr>
        <p:spPr bwMode="auto">
          <a:xfrm>
            <a:off x="485717" y="5939011"/>
            <a:ext cx="3690451" cy="9334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591" h="588">
                <a:moveTo>
                  <a:pt x="0" y="0"/>
                </a:moveTo>
                <a:lnTo>
                  <a:pt x="5591" y="585"/>
                </a:lnTo>
                <a:lnTo>
                  <a:pt x="4415" y="588"/>
                </a:lnTo>
                <a:lnTo>
                  <a:pt x="12" y="4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ójkąt prostokątny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 cstate="print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Łącznik prosty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Symbol zastępczy tytułu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pl-PL"/>
              <a:t>Kliknij, aby edytować styl</a:t>
            </a:r>
            <a:endParaRPr kumimoji="0" lang="en-US"/>
          </a:p>
        </p:txBody>
      </p:sp>
      <p:sp>
        <p:nvSpPr>
          <p:cNvPr id="30" name="Symbol zastępczy tekstu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pl-PL"/>
              <a:t>Kliknij, aby edytować style wzorca tekstu</a:t>
            </a:r>
          </a:p>
          <a:p>
            <a:pPr lvl="1" eaLnBrk="1" latinLnBrk="0" hangingPunct="1"/>
            <a:r>
              <a:rPr kumimoji="0" lang="pl-PL"/>
              <a:t>Drugi poziom</a:t>
            </a:r>
          </a:p>
          <a:p>
            <a:pPr lvl="2" eaLnBrk="1" latinLnBrk="0" hangingPunct="1"/>
            <a:r>
              <a:rPr kumimoji="0" lang="pl-PL"/>
              <a:t>Trzeci poziom</a:t>
            </a:r>
          </a:p>
          <a:p>
            <a:pPr lvl="3" eaLnBrk="1" latinLnBrk="0" hangingPunct="1"/>
            <a:r>
              <a:rPr kumimoji="0" lang="pl-PL"/>
              <a:t>Czwarty poziom</a:t>
            </a:r>
          </a:p>
          <a:p>
            <a:pPr lvl="4" eaLnBrk="1" latinLnBrk="0" hangingPunct="1"/>
            <a:r>
              <a:rPr kumimoji="0" lang="pl-PL"/>
              <a:t>Piąty poziom</a:t>
            </a:r>
            <a:endParaRPr kumimoji="0" lang="en-US"/>
          </a:p>
        </p:txBody>
      </p:sp>
      <p:sp>
        <p:nvSpPr>
          <p:cNvPr id="10" name="Symbol zastępczy daty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fld id="{4986C930-C8ED-4650-B326-7D8924054696}" type="datetimeFigureOut">
              <a:rPr lang="pl-PL" smtClean="0"/>
              <a:t>04.05.2021</a:t>
            </a:fld>
            <a:endParaRPr lang="pl-PL"/>
          </a:p>
        </p:txBody>
      </p:sp>
      <p:sp>
        <p:nvSpPr>
          <p:cNvPr id="22" name="Symbol zastępczy stopki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endParaRPr lang="pl-PL"/>
          </a:p>
        </p:txBody>
      </p:sp>
      <p:sp>
        <p:nvSpPr>
          <p:cNvPr id="18" name="Symbol zastępczy numeru slajdu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fld id="{EA9C1B28-017F-4E57-ADFC-047C1AD37F4C}" type="slidenum">
              <a:rPr lang="pl-PL" smtClean="0"/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1844825"/>
            <a:ext cx="7772400" cy="1755626"/>
          </a:xfrm>
        </p:spPr>
        <p:txBody>
          <a:bodyPr>
            <a:normAutofit/>
          </a:bodyPr>
          <a:lstStyle/>
          <a:p>
            <a:r>
              <a:rPr lang="pl-PL" sz="5400" dirty="0"/>
              <a:t>KONSTYTUCJA 3 Maja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pl-PL" dirty="0"/>
              <a:t>Przedstawia:</a:t>
            </a:r>
          </a:p>
          <a:p>
            <a:r>
              <a:rPr lang="pl-PL" dirty="0"/>
              <a:t>Jakub </a:t>
            </a:r>
            <a:r>
              <a:rPr lang="pl-PL" dirty="0" err="1"/>
              <a:t>Gucwa</a:t>
            </a:r>
            <a:endParaRPr lang="pl-PL" dirty="0"/>
          </a:p>
          <a:p>
            <a:r>
              <a:rPr lang="pl-PL" dirty="0"/>
              <a:t> </a:t>
            </a:r>
          </a:p>
        </p:txBody>
      </p:sp>
    </p:spTree>
  </p:cSld>
  <p:clrMapOvr>
    <a:masterClrMapping/>
  </p:clrMapOvr>
  <p:transition advTm="15000">
    <p:dissolv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Dziękuję za uwagę 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pl-PL" sz="1900" dirty="0"/>
              <a:t>Źródła: </a:t>
            </a:r>
            <a:r>
              <a:rPr lang="pl-PL" sz="1900" dirty="0" err="1"/>
              <a:t>google</a:t>
            </a:r>
            <a:endParaRPr lang="pl-PL" sz="1900" dirty="0"/>
          </a:p>
          <a:p>
            <a:r>
              <a:rPr lang="pl-PL" sz="1900" dirty="0"/>
              <a:t>Zdjęcia: </a:t>
            </a:r>
            <a:r>
              <a:rPr lang="pl-PL" sz="1900" dirty="0" err="1"/>
              <a:t>google</a:t>
            </a:r>
            <a:endParaRPr lang="pl-PL" sz="1900" dirty="0"/>
          </a:p>
          <a:p>
            <a:r>
              <a:rPr lang="pl-PL" dirty="0"/>
              <a:t> </a:t>
            </a:r>
          </a:p>
        </p:txBody>
      </p:sp>
    </p:spTree>
  </p:cSld>
  <p:clrMapOvr>
    <a:masterClrMapping/>
  </p:clrMapOvr>
  <p:transition advTm="21000">
    <p:dissolv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Historia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2483768" y="3284984"/>
            <a:ext cx="6408712" cy="2657528"/>
          </a:xfrm>
        </p:spPr>
        <p:txBody>
          <a:bodyPr>
            <a:normAutofit fontScale="92500"/>
          </a:bodyPr>
          <a:lstStyle/>
          <a:p>
            <a:r>
              <a:rPr lang="pl-PL" sz="2400" b="1" dirty="0">
                <a:latin typeface="arial"/>
              </a:rPr>
              <a:t>Konstytucja 3 Maja</a:t>
            </a:r>
            <a:r>
              <a:rPr lang="pl-PL" sz="2400" dirty="0">
                <a:latin typeface="arial"/>
              </a:rPr>
              <a:t>, właśc. Ustawa Rządowa     z dnia </a:t>
            </a:r>
            <a:r>
              <a:rPr lang="pl-PL" sz="2400" b="1" dirty="0">
                <a:latin typeface="arial"/>
              </a:rPr>
              <a:t>3 maja</a:t>
            </a:r>
            <a:r>
              <a:rPr lang="pl-PL" sz="2400" dirty="0">
                <a:latin typeface="arial"/>
              </a:rPr>
              <a:t> – uchwalona </a:t>
            </a:r>
            <a:r>
              <a:rPr lang="pl-PL" sz="2400" b="1" dirty="0">
                <a:latin typeface="arial"/>
              </a:rPr>
              <a:t>3 maja</a:t>
            </a:r>
            <a:r>
              <a:rPr lang="pl-PL" sz="2400" dirty="0">
                <a:latin typeface="arial"/>
              </a:rPr>
              <a:t> 1791 roku ustawa regulująca ustrój prawny Rzeczypospolitej Obojga Narodów. Powszechnie przyjmuje się, że </a:t>
            </a:r>
            <a:r>
              <a:rPr lang="pl-PL" sz="2400" b="1" dirty="0">
                <a:latin typeface="arial"/>
              </a:rPr>
              <a:t>Konstytucja 3 maja</a:t>
            </a:r>
            <a:r>
              <a:rPr lang="pl-PL" sz="2400" dirty="0">
                <a:latin typeface="arial"/>
              </a:rPr>
              <a:t> była pierwszą w Europie  i drugą na świecie (po </a:t>
            </a:r>
            <a:r>
              <a:rPr lang="pl-PL" sz="2400" b="1" dirty="0">
                <a:latin typeface="arial"/>
              </a:rPr>
              <a:t>konstytucji</a:t>
            </a:r>
            <a:r>
              <a:rPr lang="pl-PL" sz="2400" dirty="0">
                <a:latin typeface="arial"/>
              </a:rPr>
              <a:t> amerykańskiej z 1787 r.) nowoczesną, spisaną konstytucją.</a:t>
            </a:r>
            <a:endParaRPr lang="pl-PL" sz="2400" dirty="0"/>
          </a:p>
        </p:txBody>
      </p:sp>
    </p:spTree>
  </p:cSld>
  <p:clrMapOvr>
    <a:masterClrMapping/>
  </p:clrMapOvr>
  <p:transition advTm="40000">
    <p:dissolv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2195736" y="5443402"/>
            <a:ext cx="6336704" cy="648232"/>
          </a:xfrm>
        </p:spPr>
        <p:txBody>
          <a:bodyPr>
            <a:normAutofit fontScale="92500" lnSpcReduction="20000"/>
          </a:bodyPr>
          <a:lstStyle/>
          <a:p>
            <a:pPr algn="l"/>
            <a:r>
              <a:rPr lang="pl-PL" sz="2400" dirty="0"/>
              <a:t>W 2021 r. jest 230. rocznica uchwalenia Konstytucji 3 Maja.</a:t>
            </a:r>
            <a:endParaRPr lang="pl-PL" dirty="0"/>
          </a:p>
        </p:txBody>
      </p:sp>
      <p:sp>
        <p:nvSpPr>
          <p:cNvPr id="1026" name="AutoShape 2" descr="Konstytucja 3 maj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pic>
        <p:nvPicPr>
          <p:cNvPr id="10" name="Symbol zastępczy obrazu 9" descr="eqpgjkbW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9832" b="9832"/>
          <a:stretch>
            <a:fillRect/>
          </a:stretch>
        </p:blipFill>
        <p:spPr bwMode="auto">
          <a:xfrm>
            <a:off x="1547664" y="404664"/>
            <a:ext cx="6165825" cy="31155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030" name="AutoShape 6" descr="Konstytucja 3 maj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2" name="AutoShape 8" descr="Konstytucja 3 maj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1034" name="AutoShape 10" descr="Konstytucja 3 maj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9" name="Tytuł 3">
            <a:extLst>
              <a:ext uri="{FF2B5EF4-FFF2-40B4-BE49-F238E27FC236}">
                <a16:creationId xmlns:a16="http://schemas.microsoft.com/office/drawing/2014/main" id="{53933AFA-FEA4-4730-A5C9-C8B5218429E4}"/>
              </a:ext>
            </a:extLst>
          </p:cNvPr>
          <p:cNvSpPr txBox="1">
            <a:spLocks/>
          </p:cNvSpPr>
          <p:nvPr/>
        </p:nvSpPr>
        <p:spPr>
          <a:xfrm>
            <a:off x="2123727" y="4653136"/>
            <a:ext cx="2376264" cy="562672"/>
          </a:xfrm>
          <a:prstGeom prst="rect">
            <a:avLst/>
          </a:prstGeom>
          <a:noFill/>
        </p:spPr>
        <p:txBody>
          <a:bodyPr vert="horz" anchor="t">
            <a:normAutofit fontScale="97500"/>
            <a:scene3d>
              <a:camera prst="orthographicFront"/>
              <a:lightRig rig="soft" dir="t"/>
            </a:scene3d>
            <a:sp3d prstMaterial="softEdge"/>
          </a:bodyPr>
          <a:lstStyle>
            <a:lvl1pPr marR="0" algn="r" rtl="0" eaLnBrk="1" latinLnBrk="0" hangingPunct="1">
              <a:spcBef>
                <a:spcPct val="0"/>
              </a:spcBef>
              <a:buNone/>
              <a:defRPr kumimoji="0" sz="3000" b="0" kern="120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  <a:latin typeface="+mj-lt"/>
                <a:ea typeface="+mj-ea"/>
                <a:cs typeface="+mj-cs"/>
              </a:defRPr>
            </a:lvl1pPr>
            <a:extLst/>
          </a:lstStyle>
          <a:p>
            <a:r>
              <a:rPr lang="pl-PL" dirty="0"/>
              <a:t>Ciekawostki</a:t>
            </a:r>
          </a:p>
        </p:txBody>
      </p:sp>
    </p:spTree>
  </p:cSld>
  <p:clrMapOvr>
    <a:masterClrMapping/>
  </p:clrMapOvr>
  <p:transition advTm="25000">
    <p:dissolv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Symbol zastępczy obrazu 8" descr="kon 3 maja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3725" b="33725"/>
          <a:stretch>
            <a:fillRect/>
          </a:stretch>
        </p:blipFill>
        <p:spPr>
          <a:xfrm>
            <a:off x="1475656" y="148093"/>
            <a:ext cx="7452320" cy="41151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87624" y="4281217"/>
            <a:ext cx="2376264" cy="562672"/>
          </a:xfrm>
        </p:spPr>
        <p:txBody>
          <a:bodyPr>
            <a:normAutofit fontScale="90000"/>
          </a:bodyPr>
          <a:lstStyle/>
          <a:p>
            <a:r>
              <a:rPr lang="pl-PL" dirty="0"/>
              <a:t>Ciekawostki</a:t>
            </a:r>
          </a:p>
        </p:txBody>
      </p:sp>
      <p:sp>
        <p:nvSpPr>
          <p:cNvPr id="29698" name="AutoShape 2" descr="Konstytucja 3 maja – Wikipedia, wolna encyklopedia"/>
          <p:cNvSpPr>
            <a:spLocks noGrp="1" noChangeAspect="1" noChangeArrowheads="1"/>
          </p:cNvSpPr>
          <p:nvPr>
            <p:ph type="body" sz="half" idx="2"/>
          </p:nvPr>
        </p:nvSpPr>
        <p:spPr bwMode="auto">
          <a:xfrm>
            <a:off x="1286173" y="4861897"/>
            <a:ext cx="7162800" cy="1223962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algn="l"/>
            <a:r>
              <a:rPr lang="pl-PL" dirty="0">
                <a:latin typeface="arial"/>
              </a:rPr>
              <a:t>Była ona pierwszą konstytucją w nowożytnej Europie, drugą po amerykańskiej na </a:t>
            </a:r>
            <a:r>
              <a:rPr lang="pl-PL" b="1" dirty="0">
                <a:latin typeface="arial"/>
              </a:rPr>
              <a:t>świecie</a:t>
            </a:r>
            <a:r>
              <a:rPr lang="pl-PL" dirty="0">
                <a:latin typeface="arial"/>
              </a:rPr>
              <a:t>, doniosłym dziełem myśli polskiego Oświecenia. Już w dwa dni po uchwaleniu Konstytucji przez Sejm Wielki (1788-1792) dzień </a:t>
            </a:r>
            <a:r>
              <a:rPr lang="pl-PL" b="1" dirty="0">
                <a:latin typeface="arial"/>
              </a:rPr>
              <a:t>3 maja</a:t>
            </a:r>
            <a:r>
              <a:rPr lang="pl-PL" dirty="0">
                <a:latin typeface="arial"/>
              </a:rPr>
              <a:t> uznano za </a:t>
            </a:r>
            <a:r>
              <a:rPr lang="pl-PL" b="1" dirty="0">
                <a:latin typeface="arial"/>
              </a:rPr>
              <a:t>święto</a:t>
            </a:r>
            <a:r>
              <a:rPr lang="pl-PL" dirty="0">
                <a:latin typeface="arial"/>
              </a:rPr>
              <a:t> narodowe, które później z powodu niewoli kraju zostało na długi czas zawieszone.</a:t>
            </a:r>
            <a:endParaRPr lang="pl-PL" dirty="0"/>
          </a:p>
        </p:txBody>
      </p:sp>
      <p:sp>
        <p:nvSpPr>
          <p:cNvPr id="29700" name="AutoShape 4" descr="Konstytucja 3 maj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  <p:sp>
        <p:nvSpPr>
          <p:cNvPr id="29702" name="AutoShape 6" descr="Konstytucja 3 maja – Wikipedia, wolna encykloped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l-PL"/>
          </a:p>
        </p:txBody>
      </p:sp>
    </p:spTree>
  </p:cSld>
  <p:clrMapOvr>
    <a:masterClrMapping/>
  </p:clrMapOvr>
  <p:transition advTm="40000">
    <p:dissolve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6455104" cy="648232"/>
          </a:xfrm>
        </p:spPr>
        <p:txBody>
          <a:bodyPr>
            <a:normAutofit lnSpcReduction="10000"/>
          </a:bodyPr>
          <a:lstStyle/>
          <a:p>
            <a:pPr algn="l"/>
            <a:r>
              <a:rPr lang="pl-PL" dirty="0"/>
              <a:t>Co roku jest wydawana kolekcjonerska moneta z okazji święta KONSTYTUCJI 3 MAJ.									</a:t>
            </a:r>
          </a:p>
        </p:txBody>
      </p:sp>
      <p:pic>
        <p:nvPicPr>
          <p:cNvPr id="5" name="Symbol zastępczy obrazu 4" descr="10-000-zlotych---Konstytucja-3-Maja---1991-rok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24694" b="24694"/>
          <a:stretch>
            <a:fillRect/>
          </a:stretch>
        </p:blipFill>
        <p:spPr>
          <a:xfrm>
            <a:off x="1043608" y="332656"/>
            <a:ext cx="7223720" cy="383121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971600" y="4880730"/>
            <a:ext cx="2520280" cy="562672"/>
          </a:xfrm>
        </p:spPr>
        <p:txBody>
          <a:bodyPr/>
          <a:lstStyle/>
          <a:p>
            <a:r>
              <a:rPr lang="pl-PL" dirty="0"/>
              <a:t>Ciekawostki</a:t>
            </a:r>
          </a:p>
        </p:txBody>
      </p:sp>
    </p:spTree>
  </p:cSld>
  <p:clrMapOvr>
    <a:masterClrMapping/>
  </p:clrMapOvr>
  <p:transition advTm="25000">
    <p:dissolve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ymbol zastępczy zawartości 3" descr="KE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331640" y="548680"/>
            <a:ext cx="6732240" cy="4445511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3" name="Tytuł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                </a:t>
            </a:r>
          </a:p>
        </p:txBody>
      </p:sp>
    </p:spTree>
  </p:cSld>
  <p:clrMapOvr>
    <a:masterClrMapping/>
  </p:clrMapOvr>
  <p:transition advTm="20000">
    <p:dissolve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pPr algn="l"/>
            <a:r>
              <a:rPr lang="pl-PL" sz="2000" b="1" dirty="0">
                <a:latin typeface="Roboto Slab"/>
              </a:rPr>
              <a:t>Autorami Konstytucji 3 Maja byli: król Stanisław August Poniatowski, Ignacy Potocki, Hugo Kołłątaj i Stanisław Małachowski.</a:t>
            </a:r>
            <a:endParaRPr lang="pl-PL" sz="2000" dirty="0"/>
          </a:p>
        </p:txBody>
      </p:sp>
      <p:pic>
        <p:nvPicPr>
          <p:cNvPr id="5" name="Symbol zastępczy obrazu 4" descr="konstytuacja-trzeciego-maja-matejko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31416" b="31416"/>
          <a:stretch>
            <a:fillRect/>
          </a:stretch>
        </p:blipFill>
        <p:spPr>
          <a:xfrm>
            <a:off x="1141232" y="301863"/>
            <a:ext cx="7162800" cy="361909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141232" y="4865122"/>
            <a:ext cx="2926712" cy="562672"/>
          </a:xfrm>
        </p:spPr>
        <p:txBody>
          <a:bodyPr/>
          <a:lstStyle/>
          <a:p>
            <a:pPr algn="l"/>
            <a:r>
              <a:rPr lang="pl-PL" dirty="0"/>
              <a:t>CIEKAWOSTKI</a:t>
            </a:r>
          </a:p>
        </p:txBody>
      </p:sp>
    </p:spTree>
  </p:cSld>
  <p:clrMapOvr>
    <a:masterClrMapping/>
  </p:clrMapOvr>
  <p:transition advTm="20000">
    <p:dissolve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1763688" y="5427497"/>
            <a:ext cx="6612352" cy="648232"/>
          </a:xfrm>
        </p:spPr>
        <p:txBody>
          <a:bodyPr>
            <a:normAutofit fontScale="62500" lnSpcReduction="20000"/>
          </a:bodyPr>
          <a:lstStyle/>
          <a:p>
            <a:pPr algn="l"/>
            <a:r>
              <a:rPr lang="pl-PL" sz="2400" b="1" dirty="0">
                <a:latin typeface="Roboto Slab"/>
              </a:rPr>
              <a:t>Aby Konstytucja była zawsze aktualna, co 25 lat miał zbierać się Sejm Konstytucyjny, który miałby prawo zmian w zapisach konstytucji.</a:t>
            </a:r>
            <a:endParaRPr lang="pl-PL" sz="2400" dirty="0"/>
          </a:p>
        </p:txBody>
      </p:sp>
      <p:pic>
        <p:nvPicPr>
          <p:cNvPr id="5" name="Symbol zastępczy obrazu 4" descr="Konstytucja-szkic-1.pn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2740" r="2740"/>
          <a:stretch>
            <a:fillRect/>
          </a:stretch>
        </p:blipFill>
        <p:spPr>
          <a:xfrm>
            <a:off x="755576" y="476672"/>
            <a:ext cx="7896336" cy="3989727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331640" y="4880730"/>
            <a:ext cx="3168352" cy="562672"/>
          </a:xfrm>
        </p:spPr>
        <p:txBody>
          <a:bodyPr/>
          <a:lstStyle/>
          <a:p>
            <a:r>
              <a:rPr lang="pl-PL" dirty="0"/>
              <a:t>CIEKAWOSTKI</a:t>
            </a:r>
          </a:p>
        </p:txBody>
      </p:sp>
    </p:spTree>
  </p:cSld>
  <p:clrMapOvr>
    <a:masterClrMapping/>
  </p:clrMapOvr>
  <p:transition advTm="25000">
    <p:dissolve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ekstu 1"/>
          <p:cNvSpPr>
            <a:spLocks noGrp="1"/>
          </p:cNvSpPr>
          <p:nvPr>
            <p:ph type="body" sz="half" idx="2"/>
          </p:nvPr>
        </p:nvSpPr>
        <p:spPr>
          <a:xfrm>
            <a:off x="1246477" y="5301208"/>
            <a:ext cx="7162800" cy="648232"/>
          </a:xfrm>
        </p:spPr>
        <p:txBody>
          <a:bodyPr>
            <a:noAutofit/>
          </a:bodyPr>
          <a:lstStyle/>
          <a:p>
            <a:pPr algn="l"/>
            <a:r>
              <a:rPr lang="pl-PL" sz="1900" dirty="0">
                <a:latin typeface="Roboto"/>
              </a:rPr>
              <a:t>Konstytucja wprowadzała podział władzy na ustawodawczą, wykonawczą oraz sądowniczą. Jej celem było wprowadzenie ładu w polskiej polityce i prawie.</a:t>
            </a:r>
            <a:br>
              <a:rPr lang="pl-PL" sz="1900" dirty="0"/>
            </a:br>
            <a:endParaRPr lang="pl-PL" sz="1900" dirty="0"/>
          </a:p>
        </p:txBody>
      </p:sp>
      <p:pic>
        <p:nvPicPr>
          <p:cNvPr id="5" name="Symbol zastępczy obrazu 4" descr="images (1)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t="13997" b="13997"/>
          <a:stretch>
            <a:fillRect/>
          </a:stretch>
        </p:blipFill>
        <p:spPr>
          <a:xfrm>
            <a:off x="755576" y="404664"/>
            <a:ext cx="7774168" cy="3928001"/>
          </a:xfrm>
        </p:spPr>
      </p:pic>
      <p:sp>
        <p:nvSpPr>
          <p:cNvPr id="4" name="Tytuł 3"/>
          <p:cNvSpPr>
            <a:spLocks noGrp="1"/>
          </p:cNvSpPr>
          <p:nvPr>
            <p:ph type="title"/>
          </p:nvPr>
        </p:nvSpPr>
        <p:spPr>
          <a:xfrm>
            <a:off x="1259632" y="4606697"/>
            <a:ext cx="4392488" cy="562672"/>
          </a:xfrm>
        </p:spPr>
        <p:txBody>
          <a:bodyPr/>
          <a:lstStyle/>
          <a:p>
            <a:pPr algn="l"/>
            <a:r>
              <a:rPr lang="pl-PL" dirty="0"/>
              <a:t>CIEKAWOSTKI</a:t>
            </a:r>
          </a:p>
        </p:txBody>
      </p:sp>
    </p:spTree>
  </p:cSld>
  <p:clrMapOvr>
    <a:masterClrMapping/>
  </p:clrMapOvr>
  <p:transition advTm="30000">
    <p:dissolve/>
  </p:transition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Hol">
  <a:themeElements>
    <a:clrScheme name="Hol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Hol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Hol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65000" b="980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1423</TotalTime>
  <Words>235</Words>
  <Application>Microsoft Office PowerPoint</Application>
  <PresentationFormat>Pokaz na ekranie (4:3)</PresentationFormat>
  <Paragraphs>23</Paragraphs>
  <Slides>10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7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10</vt:i4>
      </vt:variant>
    </vt:vector>
  </HeadingPairs>
  <TitlesOfParts>
    <vt:vector size="18" baseType="lpstr">
      <vt:lpstr>Arial</vt:lpstr>
      <vt:lpstr>Lucida Sans Unicode</vt:lpstr>
      <vt:lpstr>Roboto</vt:lpstr>
      <vt:lpstr>Roboto Slab</vt:lpstr>
      <vt:lpstr>Verdana</vt:lpstr>
      <vt:lpstr>Wingdings 2</vt:lpstr>
      <vt:lpstr>Wingdings 3</vt:lpstr>
      <vt:lpstr>Hol</vt:lpstr>
      <vt:lpstr>KONSTYTUCJA 3 Maja</vt:lpstr>
      <vt:lpstr>Historia</vt:lpstr>
      <vt:lpstr>Prezentacja programu PowerPoint</vt:lpstr>
      <vt:lpstr>Ciekawostki</vt:lpstr>
      <vt:lpstr>Ciekawostki</vt:lpstr>
      <vt:lpstr>                </vt:lpstr>
      <vt:lpstr>CIEKAWOSTKI</vt:lpstr>
      <vt:lpstr>CIEKAWOSTKI</vt:lpstr>
      <vt:lpstr>CIEKAWOSTKI</vt:lpstr>
      <vt:lpstr>Dziękuję za uwagę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konstytucia 3 maja</dc:title>
  <dc:creator>ASUS</dc:creator>
  <cp:lastModifiedBy>Katarzyna Hołda</cp:lastModifiedBy>
  <cp:revision>48</cp:revision>
  <dcterms:created xsi:type="dcterms:W3CDTF">2021-04-25T16:33:28Z</dcterms:created>
  <dcterms:modified xsi:type="dcterms:W3CDTF">2021-05-04T17:34:49Z</dcterms:modified>
</cp:coreProperties>
</file>