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5" r:id="rId6"/>
    <p:sldId id="261" r:id="rId7"/>
    <p:sldId id="259" r:id="rId8"/>
    <p:sldId id="263" r:id="rId9"/>
    <p:sldId id="266" r:id="rId10"/>
    <p:sldId id="262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BCA9EB-C3EE-9EA5-2CE6-F2EF69162BB1}" v="56" dt="2021-04-23T09:21:32.836"/>
    <p1510:client id="{386A99E3-08B3-41F3-BFC6-4C58399DC4A0}" v="210" dt="2021-04-15T10:18:17.221"/>
    <p1510:client id="{51455BC9-D01D-0AF5-8DCF-7FD95F00F010}" v="92" dt="2021-04-20T07:12:56.829"/>
    <p1510:client id="{59B8311F-EC71-4E24-0DD3-912CB3981EF6}" v="172" dt="2021-04-17T13:03:08.684"/>
    <p1510:client id="{5D85BF9F-40E8-2000-AAB0-5DCF8C0914C7}" v="18" dt="2021-04-18T18:08:22.977"/>
    <p1510:client id="{68FE413C-5A11-2FED-3B7A-C1B59A6025B8}" v="1" dt="2021-04-18T18:11:11.119"/>
    <p1510:client id="{842BBD0F-0EE1-7BAD-4E97-66DB447D4958}" v="325" dt="2021-04-16T05:55:55.986"/>
    <p1510:client id="{999C41CB-7165-6EF1-81D9-75474C7080AF}" v="204" dt="2021-04-26T13:59:23.920"/>
    <p1510:client id="{B02658A9-A580-B619-DEA9-E6341832BFD0}" v="267" dt="2021-04-18T17:59:09.628"/>
    <p1510:client id="{B080BF9F-00A0-2000-AAB0-54C28EA9DCD2}" v="1471" dt="2021-04-18T17:31:30.896"/>
    <p1510:client id="{CB4EC29F-D00E-2000-CBCB-6AB5170332DB}" v="356" dt="2021-04-27T10:23:24.922"/>
    <p1510:client id="{CD73BE9F-10BF-2000-AAB0-5CC6F2521CFB}" v="9" dt="2021-04-15T10:34:30.894"/>
    <p1510:client id="{D8E85D19-1DC4-C3BF-5E81-9855426DB677}" v="47" dt="2021-04-22T10:23:22.227"/>
    <p1510:client id="{EF4CD364-51A0-1854-022F-EFAAC2488E93}" v="97" dt="2021-04-15T11:01:10.1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84" y="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5/4/2021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5/4/2021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5/4/2021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5/4/2021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5/4/2021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5/4/2021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5/4/2021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5/4/2021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5/4/2021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5/4/2021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5/4/2021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5/4/2021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60000" b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908796" y="785568"/>
            <a:ext cx="9970847" cy="2637132"/>
          </a:xfrm>
        </p:spPr>
        <p:txBody>
          <a:bodyPr>
            <a:normAutofit fontScale="90000"/>
          </a:bodyPr>
          <a:lstStyle/>
          <a:p>
            <a:endParaRPr lang="pl-PL" dirty="0">
              <a:ea typeface="+mj-lt"/>
              <a:cs typeface="+mj-lt"/>
            </a:endParaRPr>
          </a:p>
          <a:p>
            <a:r>
              <a:rPr lang="en-US" dirty="0"/>
              <a:t> 230</a:t>
            </a:r>
            <a:r>
              <a:rPr lang="pl-PL" dirty="0"/>
              <a:t>.</a:t>
            </a:r>
            <a:r>
              <a:rPr lang="en-US" dirty="0"/>
              <a:t> </a:t>
            </a:r>
            <a:r>
              <a:rPr lang="en-US" dirty="0" err="1"/>
              <a:t>roCZNICA</a:t>
            </a:r>
            <a:r>
              <a:rPr lang="en-US" dirty="0"/>
              <a:t> UCHWALENIA </a:t>
            </a:r>
            <a:r>
              <a:rPr lang="en-US" dirty="0" err="1"/>
              <a:t>KONSTYTUCJi</a:t>
            </a:r>
            <a:r>
              <a:rPr lang="pl-PL" dirty="0"/>
              <a:t>TRZECIEGO </a:t>
            </a:r>
            <a:r>
              <a:rPr lang="en-US" dirty="0"/>
              <a:t>MAJA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6147" y="3623039"/>
            <a:ext cx="5801414" cy="535956"/>
          </a:xfrm>
        </p:spPr>
        <p:txBody>
          <a:bodyPr/>
          <a:lstStyle/>
          <a:p>
            <a:r>
              <a:rPr lang="en-US" dirty="0"/>
              <a:t>Jolanta Gucwa   kl. v </a:t>
            </a:r>
          </a:p>
        </p:txBody>
      </p:sp>
    </p:spTree>
    <p:extLst>
      <p:ext uri="{BB962C8B-B14F-4D97-AF65-F5344CB8AC3E}">
        <p14:creationId xmlns:p14="http://schemas.microsoft.com/office/powerpoint/2010/main" val="414134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9D613E2-6F35-4243-8352-C5DD596D6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7888" y="685800"/>
            <a:ext cx="4251811" cy="115196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err="1"/>
              <a:t>twórcy</a:t>
            </a:r>
            <a:r>
              <a:rPr lang="en-US" sz="3200"/>
              <a:t> </a:t>
            </a:r>
            <a:r>
              <a:rPr lang="en-US" sz="3200" err="1"/>
              <a:t>konsytucji</a:t>
            </a:r>
            <a:endParaRPr lang="en-US" sz="32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0EBDF3C-61A6-450C-8532-9276D9A1E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7045932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2CC0D1C2-DF0A-441C-8C6C-C6D22F554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" y="283323"/>
            <a:ext cx="7607443" cy="4859176"/>
          </a:xfrm>
          <a:prstGeom prst="rect">
            <a:avLst/>
          </a:prstGeom>
        </p:spPr>
      </p:pic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15D77C18-7B42-4582-9C23-BD6ED8ADDD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06592" y="2071048"/>
            <a:ext cx="3076090" cy="307229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200" dirty="0" err="1"/>
              <a:t>ignacy</a:t>
            </a:r>
            <a:r>
              <a:rPr lang="en-US" sz="2200" dirty="0"/>
              <a:t> </a:t>
            </a:r>
            <a:r>
              <a:rPr lang="en-US" sz="2200" dirty="0" err="1"/>
              <a:t>potocki</a:t>
            </a:r>
            <a:r>
              <a:rPr lang="pl-PL" sz="2200" dirty="0"/>
              <a:t>,</a:t>
            </a:r>
            <a:r>
              <a:rPr lang="en-US" sz="2200" dirty="0"/>
              <a:t>      </a:t>
            </a:r>
            <a:endParaRPr lang="pl-PL" sz="2200" dirty="0"/>
          </a:p>
          <a:p>
            <a:r>
              <a:rPr lang="en-US" sz="2200" dirty="0"/>
              <a:t> </a:t>
            </a:r>
            <a:r>
              <a:rPr lang="en-US" sz="2200" dirty="0" err="1"/>
              <a:t>król</a:t>
            </a:r>
            <a:r>
              <a:rPr lang="en-US" sz="2200" dirty="0"/>
              <a:t> </a:t>
            </a:r>
            <a:r>
              <a:rPr lang="en-US" sz="2200" dirty="0" err="1"/>
              <a:t>stanisław</a:t>
            </a:r>
            <a:r>
              <a:rPr lang="en-US" sz="2200" dirty="0"/>
              <a:t> august </a:t>
            </a:r>
            <a:r>
              <a:rPr lang="en-US" sz="2200" dirty="0" err="1"/>
              <a:t>poniatowski</a:t>
            </a:r>
            <a:r>
              <a:rPr lang="pl-PL" sz="2200" dirty="0"/>
              <a:t>,</a:t>
            </a:r>
          </a:p>
          <a:p>
            <a:r>
              <a:rPr lang="en-US" sz="2200" dirty="0" err="1"/>
              <a:t>biskup</a:t>
            </a:r>
            <a:r>
              <a:rPr lang="en-US" sz="2200" dirty="0"/>
              <a:t> </a:t>
            </a:r>
            <a:r>
              <a:rPr lang="en-US" sz="2200" dirty="0" err="1"/>
              <a:t>adam</a:t>
            </a:r>
            <a:r>
              <a:rPr lang="en-US" sz="2200" dirty="0"/>
              <a:t> </a:t>
            </a:r>
            <a:r>
              <a:rPr lang="en-US" sz="2200" dirty="0" err="1"/>
              <a:t>stanisław</a:t>
            </a:r>
            <a:r>
              <a:rPr lang="en-US" sz="2200" dirty="0"/>
              <a:t> </a:t>
            </a:r>
            <a:r>
              <a:rPr lang="en-US" sz="2200" dirty="0" err="1"/>
              <a:t>krasiński</a:t>
            </a:r>
            <a:r>
              <a:rPr lang="pl-PL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831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8FFF29-EAFF-4B67-A5F3-28C07FBFD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385" y="268857"/>
            <a:ext cx="8355298" cy="1568908"/>
          </a:xfrm>
        </p:spPr>
        <p:txBody>
          <a:bodyPr/>
          <a:lstStyle/>
          <a:p>
            <a:r>
              <a:rPr lang="pl-PL" dirty="0"/>
              <a:t>Dziękuję za uwagę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3DE59FD-1C78-4815-991A-807B430242C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107160" cy="2232888"/>
          </a:xfrm>
        </p:spPr>
        <p:txBody>
          <a:bodyPr/>
          <a:lstStyle/>
          <a:p>
            <a:r>
              <a:rPr lang="pl-PL" sz="2600"/>
              <a:t> Źródła</a:t>
            </a:r>
            <a:r>
              <a:rPr lang="pl-PL" sz="2600" dirty="0"/>
              <a:t>:  </a:t>
            </a:r>
            <a:r>
              <a:rPr lang="pl-PL" sz="2600" dirty="0" err="1"/>
              <a:t>google</a:t>
            </a:r>
            <a:r>
              <a:rPr lang="pl-PL" sz="2600" dirty="0"/>
              <a:t> ,   </a:t>
            </a:r>
            <a:r>
              <a:rPr lang="pl-PL" sz="2600" dirty="0" err="1"/>
              <a:t>wikipedia</a:t>
            </a:r>
            <a:r>
              <a:rPr lang="pl-PL" sz="2600" dirty="0"/>
              <a:t> ,    </a:t>
            </a:r>
            <a:r>
              <a:rPr lang="pl-PL" sz="2600" dirty="0" err="1"/>
              <a:t>google</a:t>
            </a:r>
            <a:r>
              <a:rPr lang="pl-PL" sz="2600" dirty="0"/>
              <a:t> grafika ,  podręcznik  do klasy vi wyd. Nowa era</a:t>
            </a:r>
          </a:p>
        </p:txBody>
      </p:sp>
    </p:spTree>
    <p:extLst>
      <p:ext uri="{BB962C8B-B14F-4D97-AF65-F5344CB8AC3E}">
        <p14:creationId xmlns:p14="http://schemas.microsoft.com/office/powerpoint/2010/main" val="1615144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7BE218-2661-4694-826B-8DAEE1C32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4952447" cy="1151965"/>
          </a:xfrm>
        </p:spPr>
        <p:txBody>
          <a:bodyPr>
            <a:normAutofit/>
          </a:bodyPr>
          <a:lstStyle/>
          <a:p>
            <a:r>
              <a:rPr lang="pl-PL" sz="3800"/>
              <a:t>Stanisław August Poniatowski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F0AF7F8-FB88-474A-925F-4D9A7F09D99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6970" y="2063397"/>
            <a:ext cx="5440241" cy="323746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2200" b="1" dirty="0">
                <a:ea typeface="+mn-lt"/>
                <a:cs typeface="+mn-lt"/>
              </a:rPr>
              <a:t>Stanisław August</a:t>
            </a:r>
            <a:r>
              <a:rPr lang="pl-PL" sz="2200" dirty="0">
                <a:ea typeface="+mn-lt"/>
                <a:cs typeface="+mn-lt"/>
              </a:rPr>
              <a:t>, ur. 17 stycznia 1732 r.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2200" dirty="0">
                <a:ea typeface="+mn-lt"/>
                <a:cs typeface="+mn-lt"/>
              </a:rPr>
              <a:t>w Wołczynie, zm. 12 lutego 1798 r.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l-PL" dirty="0"/>
              <a:t>w Petersburgu</a:t>
            </a:r>
            <a:r>
              <a:rPr lang="pl-PL" sz="2200" dirty="0">
                <a:ea typeface="+mn-lt"/>
                <a:cs typeface="+mn-lt"/>
              </a:rPr>
              <a:t> – </a:t>
            </a:r>
            <a:r>
              <a:rPr lang="pl-PL" sz="2200" b="1" dirty="0">
                <a:ea typeface="+mn-lt"/>
                <a:cs typeface="+mn-lt"/>
              </a:rPr>
              <a:t>król</a:t>
            </a:r>
            <a:r>
              <a:rPr lang="pl-PL" sz="2200" dirty="0">
                <a:ea typeface="+mn-lt"/>
                <a:cs typeface="+mn-lt"/>
              </a:rPr>
              <a:t> Polski w latach 1764 –1795, ostatni władca Rzeczypospolitej obojga narodów.</a:t>
            </a:r>
            <a:endParaRPr lang="pl-PL" sz="2200" dirty="0"/>
          </a:p>
        </p:txBody>
      </p:sp>
      <p:pic>
        <p:nvPicPr>
          <p:cNvPr id="5" name="Obraz 5" descr="Obraz zawierający osoba, ściana, ubrany&#10;&#10;Opis wygenerowany automatycznie">
            <a:extLst>
              <a:ext uri="{FF2B5EF4-FFF2-40B4-BE49-F238E27FC236}">
                <a16:creationId xmlns:a16="http://schemas.microsoft.com/office/drawing/2014/main" id="{C1AC7F90-C94F-442D-A375-28603B1332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24" r="16925" b="2"/>
          <a:stretch/>
        </p:blipFill>
        <p:spPr>
          <a:xfrm>
            <a:off x="6093374" y="10"/>
            <a:ext cx="2531802" cy="2526610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pic>
        <p:nvPicPr>
          <p:cNvPr id="6" name="Obraz 6" descr="Obraz zawierający osoba, noszenie, płaszcz, ubrany&#10;&#10;Opis wygenerowany automatycznie">
            <a:extLst>
              <a:ext uri="{FF2B5EF4-FFF2-40B4-BE49-F238E27FC236}">
                <a16:creationId xmlns:a16="http://schemas.microsoft.com/office/drawing/2014/main" id="{FA5E9A7F-3D8A-4162-9374-868F62182F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86" r="5" b="11840"/>
          <a:stretch/>
        </p:blipFill>
        <p:spPr>
          <a:xfrm>
            <a:off x="8872797" y="10"/>
            <a:ext cx="2531802" cy="2526610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pic>
        <p:nvPicPr>
          <p:cNvPr id="4" name="Obraz 4">
            <a:extLst>
              <a:ext uri="{FF2B5EF4-FFF2-40B4-BE49-F238E27FC236}">
                <a16:creationId xmlns:a16="http://schemas.microsoft.com/office/drawing/2014/main" id="{98DA87E2-9C0E-4752-AA3F-A4515E809F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405" b="48024"/>
          <a:stretch/>
        </p:blipFill>
        <p:spPr>
          <a:xfrm>
            <a:off x="6093374" y="2774242"/>
            <a:ext cx="5311225" cy="2526622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20140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8247B94-312D-4BA1-A8C4-EA98A6655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25725"/>
            <a:ext cx="10396882" cy="1612040"/>
          </a:xfrm>
        </p:spPr>
        <p:txBody>
          <a:bodyPr>
            <a:normAutofit/>
          </a:bodyPr>
          <a:lstStyle/>
          <a:p>
            <a:r>
              <a:rPr lang="pl-PL"/>
              <a:t>Panowania króla </a:t>
            </a:r>
            <a:r>
              <a:rPr lang="pl-PL" err="1"/>
              <a:t>stanisława</a:t>
            </a:r>
            <a:r>
              <a:rPr lang="pl-PL"/>
              <a:t> poniatowskiego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75E7BEC-009C-484D-A947-840A79B177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2593" y="1833359"/>
            <a:ext cx="4988820" cy="3541226"/>
          </a:xfrm>
        </p:spPr>
        <p:txBody>
          <a:bodyPr/>
          <a:lstStyle/>
          <a:p>
            <a:r>
              <a:rPr lang="pl-PL" sz="2300" dirty="0">
                <a:ea typeface="+mn-lt"/>
                <a:cs typeface="+mn-lt"/>
              </a:rPr>
              <a:t>Za </a:t>
            </a:r>
            <a:r>
              <a:rPr lang="pl-PL" sz="2300" b="1" dirty="0">
                <a:ea typeface="+mn-lt"/>
                <a:cs typeface="+mn-lt"/>
              </a:rPr>
              <a:t>panowania Stanisława Augusta Poniatowskiego</a:t>
            </a:r>
            <a:r>
              <a:rPr lang="pl-PL" sz="2300" dirty="0">
                <a:ea typeface="+mn-lt"/>
                <a:cs typeface="+mn-lt"/>
              </a:rPr>
              <a:t> w 1791 roku ogłoszona podczas sejmu -Konstytucję 3 maja. Ustawa ta była dowodem wejścia Polski na drogę postępu i reform. 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C94FFC19-2D32-430E-9D45-BE4639DD3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004" y="2031145"/>
            <a:ext cx="6107501" cy="341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60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2ECCED-95E0-44DE-9934-3749B6533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059" y="326367"/>
            <a:ext cx="6683665" cy="1511398"/>
          </a:xfrm>
        </p:spPr>
        <p:txBody>
          <a:bodyPr>
            <a:normAutofit/>
          </a:bodyPr>
          <a:lstStyle/>
          <a:p>
            <a:r>
              <a:rPr lang="pl-PL" sz="3400" dirty="0"/>
              <a:t>Sytuacja społeczno-polityczna Polski w ii połowie XVIII wieku</a:t>
            </a:r>
          </a:p>
          <a:p>
            <a:endParaRPr lang="pl-PL" sz="3400" dirty="0"/>
          </a:p>
        </p:txBody>
      </p:sp>
      <p:pic>
        <p:nvPicPr>
          <p:cNvPr id="5" name="Obraz 6" descr="Obraz zawierający tekst, wewnątrz, malowanie&#10;&#10;Opis wygenerowany automatycznie">
            <a:extLst>
              <a:ext uri="{FF2B5EF4-FFF2-40B4-BE49-F238E27FC236}">
                <a16:creationId xmlns:a16="http://schemas.microsoft.com/office/drawing/2014/main" id="{A696141D-3A3A-4E12-8490-F69BE143C9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3" r="10510" b="3"/>
          <a:stretch/>
        </p:blipFill>
        <p:spPr>
          <a:xfrm>
            <a:off x="1814" y="10"/>
            <a:ext cx="4239041" cy="2785402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pic>
        <p:nvPicPr>
          <p:cNvPr id="4" name="Obraz 4" descr="Obraz zawierający zewnętrzne, stare&#10;&#10;Opis wygenerowany automatycznie">
            <a:extLst>
              <a:ext uri="{FF2B5EF4-FFF2-40B4-BE49-F238E27FC236}">
                <a16:creationId xmlns:a16="http://schemas.microsoft.com/office/drawing/2014/main" id="{F6A8D971-D896-43DA-9FCA-FAAB34963A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04" r="15596" b="-1"/>
          <a:stretch/>
        </p:blipFill>
        <p:spPr>
          <a:xfrm>
            <a:off x="1814" y="2774242"/>
            <a:ext cx="4239041" cy="2785414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9B51D9B-B882-406A-9095-7AEA008D0C9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82395" y="1200757"/>
            <a:ext cx="6006595" cy="4315768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pl-PL" sz="2100" dirty="0">
                <a:ea typeface="+mn-lt"/>
                <a:cs typeface="+mn-lt"/>
              </a:rPr>
              <a:t> </a:t>
            </a:r>
            <a:r>
              <a:rPr lang="pl-PL" sz="2200" dirty="0">
                <a:ea typeface="+mn-lt"/>
                <a:cs typeface="+mn-lt"/>
              </a:rPr>
              <a:t>po III rozbiorze Polski,  za sprawą  Rosji, Prus oraz Austrii, polska zniknęła z mapy na 123 lata.</a:t>
            </a:r>
          </a:p>
        </p:txBody>
      </p:sp>
    </p:spTree>
    <p:extLst>
      <p:ext uri="{BB962C8B-B14F-4D97-AF65-F5344CB8AC3E}">
        <p14:creationId xmlns:p14="http://schemas.microsoft.com/office/powerpoint/2010/main" val="314959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60101A-7342-4086-9817-6D9E010C3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-4312"/>
            <a:ext cx="10396882" cy="1482644"/>
          </a:xfrm>
        </p:spPr>
        <p:txBody>
          <a:bodyPr/>
          <a:lstStyle/>
          <a:p>
            <a:r>
              <a:rPr lang="pl-PL" b="1">
                <a:ea typeface="+mj-lt"/>
                <a:cs typeface="+mj-lt"/>
              </a:rPr>
              <a:t>Postanowienia konstytucji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50178C-C77D-4594-8F77-C35870A8EC4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084" y="2063396"/>
            <a:ext cx="7332330" cy="331118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dirty="0">
                <a:ea typeface="+mn-lt"/>
                <a:cs typeface="+mn-lt"/>
              </a:rPr>
              <a:t>Ustanowienie katolicyzmu jako religii panującej, przy równoczesnym zachowaniu tolerancji religijnej i wolności wyznania.</a:t>
            </a:r>
            <a:endParaRPr lang="pl-PL" dirty="0"/>
          </a:p>
          <a:p>
            <a:r>
              <a:rPr lang="pl-PL" dirty="0">
                <a:ea typeface="+mn-lt"/>
                <a:cs typeface="+mn-lt"/>
              </a:rPr>
              <a:t>Zmiana ustroju państwa na monarchię konstytucyjną.</a:t>
            </a:r>
            <a:endParaRPr lang="pl-PL" dirty="0"/>
          </a:p>
          <a:p>
            <a:r>
              <a:rPr lang="pl-PL" dirty="0">
                <a:ea typeface="+mn-lt"/>
                <a:cs typeface="+mn-lt"/>
              </a:rPr>
              <a:t>Zakazano zawiązywania konfederacji.</a:t>
            </a:r>
            <a:endParaRPr lang="pl-PL" dirty="0"/>
          </a:p>
          <a:p>
            <a:r>
              <a:rPr lang="pl-PL" dirty="0">
                <a:ea typeface="+mn-lt"/>
                <a:cs typeface="+mn-lt"/>
              </a:rPr>
              <a:t>Zakazano posiadania prywatnych wojsk.</a:t>
            </a:r>
            <a:endParaRPr lang="pl-PL" dirty="0"/>
          </a:p>
          <a:p>
            <a:r>
              <a:rPr lang="pl-PL" sz="1900" dirty="0">
                <a:ea typeface="+mn-lt"/>
                <a:cs typeface="+mn-lt"/>
              </a:rPr>
              <a:t>Sejm miał być zwoływany co 2 lata.</a:t>
            </a:r>
            <a:endParaRPr lang="pl-PL" sz="1900" dirty="0"/>
          </a:p>
          <a:p>
            <a:endParaRPr lang="pl-PL" sz="2200" dirty="0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69548FAF-E1B3-4FDF-A8C1-F50911B87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3683" y="1297349"/>
            <a:ext cx="3418935" cy="424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1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A9E2719-3179-4CB2-9E0D-7403C5056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25">
            <a:extLst>
              <a:ext uri="{FF2B5EF4-FFF2-40B4-BE49-F238E27FC236}">
                <a16:creationId xmlns:a16="http://schemas.microsoft.com/office/drawing/2014/main" id="{2FA7B314-1C7F-48F1-A359-A30AD5537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FEA56A-DD53-4B5F-A09A-BF4585AF7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094412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0859F96-9FDB-49DC-AC4D-ED5964F4F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85800"/>
            <a:ext cx="4949172" cy="1151965"/>
          </a:xfrm>
        </p:spPr>
        <p:txBody>
          <a:bodyPr>
            <a:normAutofit/>
          </a:bodyPr>
          <a:lstStyle/>
          <a:p>
            <a:r>
              <a:rPr lang="pl-PL" sz="5000">
                <a:solidFill>
                  <a:schemeClr val="bg1"/>
                </a:solidFill>
                <a:ea typeface="+mj-lt"/>
                <a:cs typeface="+mj-lt"/>
              </a:rPr>
              <a:t>I ROZBIÓR POLSKI </a:t>
            </a:r>
            <a:endParaRPr lang="pl-PL" sz="5000">
              <a:solidFill>
                <a:schemeClr val="bg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44D8A6E-AE20-404D-92DB-C780C963903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2" y="2063396"/>
            <a:ext cx="4949172" cy="3680910"/>
          </a:xfrm>
        </p:spPr>
        <p:txBody>
          <a:bodyPr>
            <a:normAutofit/>
          </a:bodyPr>
          <a:lstStyle/>
          <a:p>
            <a:r>
              <a:rPr lang="pl-PL" sz="2400" dirty="0">
                <a:solidFill>
                  <a:schemeClr val="bg1">
                    <a:lumMod val="95000"/>
                  </a:schemeClr>
                </a:solidFill>
                <a:ea typeface="+mn-lt"/>
                <a:cs typeface="+mn-lt"/>
              </a:rPr>
              <a:t>I rozbiór Polski – nastąpił w roku 1772, pierwszy z trzech rozbiorów Polski, do których doszło pod koniec XVIII wieku.  Dokonany  przez Prusy, Imperium Habsburgów i Imperium Rosyjskie.</a:t>
            </a:r>
            <a:endParaRPr lang="pl-PL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Obraz 4" descr="Obraz zawierający mapa&#10;&#10;Opis wygenerowany automatycznie">
            <a:extLst>
              <a:ext uri="{FF2B5EF4-FFF2-40B4-BE49-F238E27FC236}">
                <a16:creationId xmlns:a16="http://schemas.microsoft.com/office/drawing/2014/main" id="{5C4400BA-26E7-4BFA-83FE-A0775B3A51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41" r="-2" b="11876"/>
          <a:stretch/>
        </p:blipFill>
        <p:spPr>
          <a:xfrm>
            <a:off x="6320775" y="231418"/>
            <a:ext cx="5142813" cy="2895599"/>
          </a:xfrm>
          <a:prstGeom prst="rect">
            <a:avLst/>
          </a:prstGeom>
          <a:ln>
            <a:noFill/>
          </a:ln>
        </p:spPr>
      </p:pic>
      <p:pic>
        <p:nvPicPr>
          <p:cNvPr id="5" name="Obraz 5" descr="Obraz zawierający tekst, stare, książka, grupa&#10;&#10;Opis wygenerowany automatycznie">
            <a:extLst>
              <a:ext uri="{FF2B5EF4-FFF2-40B4-BE49-F238E27FC236}">
                <a16:creationId xmlns:a16="http://schemas.microsoft.com/office/drawing/2014/main" id="{B0E28D13-0498-4CC7-AA25-8BF1BFC619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73"/>
          <a:stretch/>
        </p:blipFill>
        <p:spPr>
          <a:xfrm>
            <a:off x="6320775" y="3250087"/>
            <a:ext cx="5142813" cy="288767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619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D8BF80F-B33D-4478-937D-F65B1D5CA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840" y="125084"/>
            <a:ext cx="6169938" cy="2100870"/>
          </a:xfrm>
        </p:spPr>
        <p:txBody>
          <a:bodyPr>
            <a:normAutofit/>
          </a:bodyPr>
          <a:lstStyle/>
          <a:p>
            <a:r>
              <a:rPr lang="pl-PL"/>
              <a:t>"uchwalone prawo"</a:t>
            </a:r>
          </a:p>
        </p:txBody>
      </p: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B3DB0568-4F80-4CF4-A16E-4EE68006914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907656" y="122452"/>
            <a:ext cx="3860090" cy="5453416"/>
          </a:xfrm>
        </p:spPr>
      </p:pic>
      <p:pic>
        <p:nvPicPr>
          <p:cNvPr id="3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72391B69-1CE7-4C29-850A-6204AF05D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776" y="2488377"/>
            <a:ext cx="5086708" cy="307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9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11BE397-43EB-497F-913B-854EF5B26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354" y="571500"/>
            <a:ext cx="4526328" cy="1266265"/>
          </a:xfrm>
        </p:spPr>
        <p:txBody>
          <a:bodyPr>
            <a:normAutofit/>
          </a:bodyPr>
          <a:lstStyle/>
          <a:p>
            <a:r>
              <a:rPr lang="pl-PL" sz="3400"/>
              <a:t>Znaczenie konstytucji dla polski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0276CF47-78D1-45D4-B8A5-05DD68D9F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5589425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4347236E-951D-4375-B26D-45BA43B57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65" y="515220"/>
            <a:ext cx="5761221" cy="4582287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256D210-72E2-4330-8670-D843A38BCA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51610" y="2071048"/>
            <a:ext cx="4531072" cy="307229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pl-PL" sz="2200" dirty="0"/>
              <a:t>próba ratowania polski przed upadkiem.              </a:t>
            </a:r>
          </a:p>
        </p:txBody>
      </p:sp>
    </p:spTree>
    <p:extLst>
      <p:ext uri="{BB962C8B-B14F-4D97-AF65-F5344CB8AC3E}">
        <p14:creationId xmlns:p14="http://schemas.microsoft.com/office/powerpoint/2010/main" val="265046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3B435A-4CD5-41F3-8453-CF46E3A65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39461"/>
            <a:ext cx="10396882" cy="1698304"/>
          </a:xfrm>
        </p:spPr>
        <p:txBody>
          <a:bodyPr>
            <a:normAutofit/>
          </a:bodyPr>
          <a:lstStyle/>
          <a:p>
            <a:r>
              <a:rPr lang="pl-PL" dirty="0"/>
              <a:t>Uchwalenie pierwszej w </a:t>
            </a:r>
            <a:r>
              <a:rPr lang="pl-PL" dirty="0" err="1"/>
              <a:t>europie</a:t>
            </a:r>
            <a:r>
              <a:rPr lang="pl-PL" dirty="0"/>
              <a:t> konstytucji 3 maja W 1791 r.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41EF51B-A1AB-4738-B9ED-02B3A7CA22E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133708" y="985095"/>
            <a:ext cx="6282782" cy="6229790"/>
          </a:xfrm>
        </p:spPr>
        <p:txBody>
          <a:bodyPr/>
          <a:lstStyle/>
          <a:p>
            <a:r>
              <a:rPr lang="pl-PL" sz="2200">
                <a:ea typeface="+mn-lt"/>
                <a:cs typeface="+mn-lt"/>
              </a:rPr>
              <a:t>Uchwalona </a:t>
            </a:r>
            <a:r>
              <a:rPr lang="pl-PL" sz="2200" b="1">
                <a:ea typeface="+mn-lt"/>
                <a:cs typeface="+mn-lt"/>
              </a:rPr>
              <a:t>3 maja</a:t>
            </a:r>
            <a:r>
              <a:rPr lang="pl-PL" sz="2200">
                <a:ea typeface="+mn-lt"/>
                <a:cs typeface="+mn-lt"/>
              </a:rPr>
              <a:t> 1791 roku na Sejmie Czteroletnim ustawa regulująca ustrój prawny Rzeczypospolitej Obojga Narodów była </a:t>
            </a:r>
            <a:r>
              <a:rPr lang="pl-PL" sz="2200" b="1">
                <a:ea typeface="+mn-lt"/>
                <a:cs typeface="+mn-lt"/>
              </a:rPr>
              <a:t>pierwszą w Europie</a:t>
            </a:r>
            <a:r>
              <a:rPr lang="pl-PL" sz="2200">
                <a:ea typeface="+mn-lt"/>
                <a:cs typeface="+mn-lt"/>
              </a:rPr>
              <a:t> i drugą </a:t>
            </a:r>
            <a:r>
              <a:rPr lang="pl-PL" sz="2200" b="1">
                <a:ea typeface="+mn-lt"/>
                <a:cs typeface="+mn-lt"/>
              </a:rPr>
              <a:t>na świecie</a:t>
            </a:r>
            <a:r>
              <a:rPr lang="pl-PL" sz="2200">
                <a:ea typeface="+mn-lt"/>
                <a:cs typeface="+mn-lt"/>
              </a:rPr>
              <a:t> nowoczesną konstytucją.</a:t>
            </a:r>
            <a:br>
              <a:rPr lang="en-US" sz="2200"/>
            </a:br>
            <a:endParaRPr lang="en-US" sz="2200"/>
          </a:p>
          <a:p>
            <a:endParaRPr lang="pl-PL" sz="2200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1AAF6439-7D4E-4602-8095-AA871024C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022" y="2167837"/>
            <a:ext cx="5503650" cy="338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0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Main Event</Template>
  <TotalTime>0</TotalTime>
  <Words>281</Words>
  <Application>Microsoft Office PowerPoint</Application>
  <PresentationFormat>Panoramiczny</PresentationFormat>
  <Paragraphs>30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4" baseType="lpstr">
      <vt:lpstr>Arial</vt:lpstr>
      <vt:lpstr>Impact</vt:lpstr>
      <vt:lpstr>Main Event</vt:lpstr>
      <vt:lpstr>  230. roCZNICA UCHWALENIA KONSTYTUCJiTRZECIEGO MAJA</vt:lpstr>
      <vt:lpstr>Stanisław August Poniatowski</vt:lpstr>
      <vt:lpstr>Panowania króla stanisława poniatowskiego</vt:lpstr>
      <vt:lpstr>Sytuacja społeczno-polityczna Polski w ii połowie XVIII wieku </vt:lpstr>
      <vt:lpstr>Postanowienia konstytucji</vt:lpstr>
      <vt:lpstr>I ROZBIÓR POLSKI </vt:lpstr>
      <vt:lpstr>"uchwalone prawo"</vt:lpstr>
      <vt:lpstr>Znaczenie konstytucji dla polski</vt:lpstr>
      <vt:lpstr>Uchwalenie pierwszej w europie konstytucji 3 maja W 1791 r.</vt:lpstr>
      <vt:lpstr>twórcy konsytucji</vt:lpstr>
      <vt:lpstr>Dziękuję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Katarzyna Hołda</dc:creator>
  <cp:lastModifiedBy>Katarzyna Hołda</cp:lastModifiedBy>
  <cp:revision>105</cp:revision>
  <dcterms:created xsi:type="dcterms:W3CDTF">2021-04-15T10:08:46Z</dcterms:created>
  <dcterms:modified xsi:type="dcterms:W3CDTF">2021-05-04T16:31:39Z</dcterms:modified>
</cp:coreProperties>
</file>